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my name is Jim Carty and this presentation is about my Bachelor’s project titled the “Application of the Percevier IO network to abdominal multi-class, multi-modality medical image segmetnation.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09a98573fe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09a98573fe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this background information, we produced a list of requirements that we want our solution to achieve. We want it process long-range spatial and contextual information, use a deep transformer-style network, be generalisable to multiple modalities, and for computations to not increase drastically with modern, high-resolution scans. As seen earlier, all of these issues can be solved by the Perceiver IO architecture.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09a98573fe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09a98573fe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such, the contributions of this project are that we will novelly apply the Perceiver IO architecture to the creation of medical image segmentations. Additionally, we will evaluate the architecture and generalisability against state-of-the-art models.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chose to </a:t>
            </a:r>
            <a:r>
              <a:rPr lang="en"/>
              <a:t>conduct</a:t>
            </a:r>
            <a:r>
              <a:rPr lang="en"/>
              <a:t> this comparison using an online leaderboard. Specifically, we chose to the 2022 Abdominal Multi-Organ Segmentation challenges leaderboard and dataset to conduct the model training and evaluation 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09a98573fe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09a98573fe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Due to the amount of data in each scan, scans were inference in slabs. As this would decrease how much the networks can attend to the full scan, recursive outputs from previous inferences were stacked on top of the current data to allow for inter-slab dependencies to be built up, similar to the recursion used by U-Net architectures.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Additionally, noise was seen around labels edges during early prototyping stages. To counteract this, overlapping slices were used, where each slab would overlap the last slightly. These techniques can be seen in the attached image where blue represents a full zero tensor as the first recursive input.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09a98573fe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09a98573fe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avoid having to </a:t>
            </a:r>
            <a:r>
              <a:rPr lang="en"/>
              <a:t>implement</a:t>
            </a:r>
            <a:r>
              <a:rPr lang="en"/>
              <a:t> and test the Perceiver IO architecture, a ready-made implementation was forked from GitHub. This repository used PyTorch Lightning to perform the training operations on the models. </a:t>
            </a:r>
            <a:r>
              <a:rPr lang="en"/>
              <a:t>Additionally</a:t>
            </a:r>
            <a:r>
              <a:rPr lang="en"/>
              <a:t>, Lightning strictly adhered to the standard uses of train-test and </a:t>
            </a:r>
            <a:r>
              <a:rPr lang="en"/>
              <a:t>validation</a:t>
            </a:r>
            <a:r>
              <a:rPr lang="en"/>
              <a:t> datasets, helping to prevent unnoticed overfitting and make evaluated results valid.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original implementation was also extended to include a new segmentation module definition with the described segmentation-specifc features and scripts for all evaluation and training tasks.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09a98573fe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09a98573fe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AMOS dataset </a:t>
            </a:r>
            <a:r>
              <a:rPr lang="en"/>
              <a:t>consists</a:t>
            </a:r>
            <a:r>
              <a:rPr lang="en"/>
              <a:t> of a zip file containing several hundred unprocessed CT and MRI scans in NIFTI format. As such, these scans vastly varied in several ways, most </a:t>
            </a:r>
            <a:r>
              <a:rPr lang="en"/>
              <a:t>critical</a:t>
            </a:r>
            <a:r>
              <a:rPr lang="en"/>
              <a:t> of all was that patient orrientation and organ location. This variation can be seen with the left and right leans in the included scans.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allow for the moel to form meaningful </a:t>
            </a:r>
            <a:r>
              <a:rPr lang="en"/>
              <a:t>relationships</a:t>
            </a:r>
            <a:r>
              <a:rPr lang="en"/>
              <a:t> in the data and produce high quality segmentations, these scans had to be transformed to all be in the same format. This was done by coregistering the scans. </a:t>
            </a:r>
            <a:r>
              <a:rPr lang="en"/>
              <a:t>Additionally</a:t>
            </a:r>
            <a:r>
              <a:rPr lang="en"/>
              <a:t>, itensitiies were capped and normalised to minimise intensity variation. The full preprocessing pipeline can be seen in the flow chart.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09a98573fe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09a98573fe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Due to the raw nature of the AMOS dataset, a Lightning Data module class was implemented. This class </a:t>
            </a:r>
            <a:r>
              <a:rPr lang="en"/>
              <a:t>provided data loaders for each dataset from set functions.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Coregistration was implemented using the SimpleITK library’s ImageRegistrationMethod, initialised to perform gradient descent three times on each pair of scans for 500 iterations with a learning rate of 2.0. This took around 15 seconds to compute for each scan, so to save time during development and repeated training, these preprocessed scans were saved to a directory in the amos folder.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09a98573fe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09a98573fe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fairly compare the Perceiver IO to the literature, its parameters had to be optimised to allow it perform as well as possible.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Due to the complexity of the model and its integration with segmentation data, there were many parameters to tune.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suspected that each increase in a parameter’s value would improve the model trained, however, we also believed that each parameter would improve the model at a different rate. Additionally, since the model was to be trained on the GPU - to make training viable - there was a hard limit on how complex the model could be. As such, if two models with different parameter sets both filled the memory </a:t>
            </a:r>
            <a:r>
              <a:rPr lang="en"/>
              <a:t>available</a:t>
            </a:r>
            <a:r>
              <a:rPr lang="en"/>
              <a:t>, one would likely perform better than another.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09a98573fe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09a98573fe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vastly complicated the parameter space. To help to automate the exploration adn refinement process, we determined that we should use an optimisation algorithm.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Due to the hyper</a:t>
            </a:r>
            <a:r>
              <a:rPr lang="en"/>
              <a:t>parameter</a:t>
            </a:r>
            <a:r>
              <a:rPr lang="en"/>
              <a:t> spaces such as this commonly </a:t>
            </a:r>
            <a:r>
              <a:rPr lang="en"/>
              <a:t>having</a:t>
            </a:r>
            <a:r>
              <a:rPr lang="en"/>
              <a:t> a non-convex shape, gradient-based approaches are were likely to fail. Additionally, there would be an additional memory requirement to store the gradients, decreasing the size of the possible models that could be optimised for. As such, we looked to use a derivative-free approach. These approaches, however, often suffer from exponential time complexity or an entire naivety of the parameter space’s shape. As such, we </a:t>
            </a:r>
            <a:r>
              <a:rPr lang="en"/>
              <a:t>decided</a:t>
            </a:r>
            <a:r>
              <a:rPr lang="en"/>
              <a:t> to use an adaptive probability-based optimiser called Nevergrad to perform the optimisation. This optimiser relies on a budget to optimise within, solving the exponential and uninformed issues present in other derivative-free optimisers.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09a98573fe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09a98573fe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evaluating the model, two metrics were used. The macro-averaged dice coefficient, which describes the accuracy of the labels by the proportion of the true positive labels against the true positive and false labels. This metric is also commonly used in the literature, and even the AMOS online leaderboard for ranking models.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Hausdorff distance was also used to help evaluate the model’s ability to accurately predict the edges of the segmentations. This is done by finding the largest distance between a point on one label’s edge and the closest point on the other label’s edge.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09a98573fe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09a98573fe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parameter optimisation experiment, the </a:t>
            </a:r>
            <a:r>
              <a:rPr lang="en"/>
              <a:t>optimiser</a:t>
            </a:r>
            <a:r>
              <a:rPr lang="en"/>
              <a:t> was given a budget of 50. The models were also allowed to train for 20 epochs. From this, the optimiser was able to decrease the loss by 49% in comparison to the baseline model. However, this did not translate to an overall </a:t>
            </a:r>
            <a:r>
              <a:rPr lang="en"/>
              <a:t>performance</a:t>
            </a:r>
            <a:r>
              <a:rPr lang="en"/>
              <a:t> increase when fully trained to convergence at 350 epochs.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Additionally, the optimised model had an additional 1.2 million </a:t>
            </a:r>
            <a:r>
              <a:rPr lang="en"/>
              <a:t>parameters</a:t>
            </a:r>
            <a:r>
              <a:rPr lang="en"/>
              <a:t> and a 145% increase in the inferences time. As such, we decided that the parameter optimised model should not be used for further training as it </a:t>
            </a:r>
            <a:r>
              <a:rPr lang="en"/>
              <a:t>gives</a:t>
            </a:r>
            <a:r>
              <a:rPr lang="en"/>
              <a:t> little overall improvement.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09a98573f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09a98573f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Analysing segmentations is the first step towards diagnosis and treatment a</a:t>
            </a:r>
            <a:r>
              <a:rPr lang="en"/>
              <a:t>s it allows for many metrics and conclusions to be calculated and made based on an organs locations and properties.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are however very costly to produce as they must be created by highly-trained </a:t>
            </a:r>
            <a:r>
              <a:rPr lang="en"/>
              <a:t>physicians and can take a long time to produce accurately.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such, automating the creation of medical image segmentations would be incredibly beneficial as it would not only speed up diagnoses and treatment of patients, but would also help to elliviate some of the work that medical professionals have to complete.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Furthermore, with the utilisation of several different modalities in modern times, as seen in the bottom image, many different images can be created. These can differ in intensity value, resolutions, and in the region of the body imaged. As such, creating bespoke systems for every image property and modality is infeasible. This makes finding a generalisable solution imperative to guarantee deployability and usability of such automated systems.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09a98573fe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09a98573fe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fully training the baseline model on CT-only and CT plus MRI data, we found that the multi-modality trained model far outperformed the CT-only model. We believe that this may be due to the model having more data to train with, 168 scans instead of 140, </a:t>
            </a:r>
            <a:r>
              <a:rPr lang="en"/>
              <a:t>however</a:t>
            </a:r>
            <a:r>
              <a:rPr lang="en"/>
              <a:t>, it still shows that the Perceiver  model can effectively generalise to multiple modalities.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such, we can recommend its continued use.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09a98573fe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09a98573fe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these findings, we were able to determine the parameters to train a full-scan model on. This was only done once due to the immense number computations requiring multiple days to train. Due to this, the model was only trained until it appeared to have converged on a </a:t>
            </a:r>
            <a:r>
              <a:rPr lang="en"/>
              <a:t>validation</a:t>
            </a:r>
            <a:r>
              <a:rPr lang="en"/>
              <a:t> loss value, at 212 epochs. This model’s results for the AMOS test set was submitted to the leaderboard, placing last.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such, we cannot recommend the </a:t>
            </a:r>
            <a:r>
              <a:rPr lang="en"/>
              <a:t>continued</a:t>
            </a:r>
            <a:r>
              <a:rPr lang="en"/>
              <a:t> use of the Perceiver network in this </a:t>
            </a:r>
            <a:r>
              <a:rPr lang="en"/>
              <a:t>state</a:t>
            </a:r>
            <a:r>
              <a:rPr lang="en"/>
              <a: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09a98573fe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09a98573fe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slide shows some example segmentations generated by the trained model.</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09a98573fe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09a98573fe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Ablation studies were also conducted on the segmentation-specific integrations. Forming a punnett square for the results, we can see that recursive scans improved the model’s effectiveness by up to 177%, and that the overlapping model decreased the hausdorff distance as intended. However, the overlapping slice’s decrease was at the detriment of the overall accuracy and increased inference times.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such, we </a:t>
            </a:r>
            <a:r>
              <a:rPr lang="en"/>
              <a:t>would</a:t>
            </a:r>
            <a:r>
              <a:rPr lang="en"/>
              <a:t> recommend the continued use of recursive inferences, </a:t>
            </a:r>
            <a:r>
              <a:rPr lang="en"/>
              <a:t>however, not of overlapping in its current state.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09a98573fe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09a98573fe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Additionally, we saw that the full-scan model would mis-inference labels commonly. This was commonly done in the presence of data, however, more interestingly, also without data. This can be seen in attached image, where the prostate/uterus and bladder labels are predicted, despite having no surrounding i.e input data. Furthermore, we saw that these labels appear in largely the correct location, suggesting that the Perceiver model is able to learn the natural and probable morphological topologies of the human body based on the little data it was trained on.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09a98573fe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09a98573fe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Overall, we have found the Perceiver network to be receptive to novel extensions and optimisations, and that it can create meaningful segmentations using a </a:t>
            </a:r>
            <a:r>
              <a:rPr lang="en"/>
              <a:t>powerful</a:t>
            </a:r>
            <a:r>
              <a:rPr lang="en"/>
              <a:t> latent representation of the human body.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However, the network is not effective as a standalone system. We do however see this paper being a successful exploratory work, emphasising that the perceiver network should be investigated further to determine the full extent of its capabilities.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09a98573fe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09a98573fe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such, we see there being many </a:t>
            </a:r>
            <a:r>
              <a:rPr lang="en"/>
              <a:t>opportunities</a:t>
            </a:r>
            <a:r>
              <a:rPr lang="en"/>
              <a:t> for future work, included in this final slide. Such </a:t>
            </a:r>
            <a:r>
              <a:rPr lang="en"/>
              <a:t>opportunities</a:t>
            </a:r>
            <a:r>
              <a:rPr lang="en"/>
              <a:t> include development following on from vision transformers including; evaluating </a:t>
            </a:r>
            <a:r>
              <a:rPr lang="en"/>
              <a:t>hierarchical</a:t>
            </a:r>
            <a:r>
              <a:rPr lang="en"/>
              <a:t> perceiver </a:t>
            </a:r>
            <a:r>
              <a:rPr lang="en"/>
              <a:t>modules</a:t>
            </a:r>
            <a:r>
              <a:rPr lang="en"/>
              <a:t>, integrating with the U-Net architecture, and experimenting with exisiting U-Net extensions. Additionally, the use of </a:t>
            </a:r>
            <a:r>
              <a:rPr lang="en"/>
              <a:t>adversarial</a:t>
            </a:r>
            <a:r>
              <a:rPr lang="en"/>
              <a:t> models to refine segmentations maps further can be investigated. Also, better preprocessing pipelines of medical images to possibly create multiple training images from one image can be explored.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09a98573fe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09a98573f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some background on </a:t>
            </a:r>
            <a:r>
              <a:rPr lang="en"/>
              <a:t>research</a:t>
            </a:r>
            <a:r>
              <a:rPr lang="en"/>
              <a:t> conducted already.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Initially</a:t>
            </a:r>
            <a:r>
              <a:rPr lang="en"/>
              <a:t> the challenge of medical image segmentations seems simple. We have access to a highly accurate, grey scale </a:t>
            </a:r>
            <a:r>
              <a:rPr lang="en"/>
              <a:t>images - we could simply code in different thresholds that will classify pixels with similar intensities as the same class.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Due to their simplicity, these approaches have been found to be rather inaccurate in the cases of image noise. However, their greatest failing is</a:t>
            </a:r>
            <a:r>
              <a:rPr lang="en"/>
              <a:t> shown when considering that entirely separate organs can have very similar densities. For example, the left and right kidneys shown in the accompanying picture.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09a98573f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09a98573fe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such, a more intelligent solution has to be used. In the field of computer vision, neural networks models based on convolutions of the input signal have been found to be incredibly successful in performing complex tasks, such as bounding box detection.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style of networks have gained a foothold in medical image segmetnation most notably with the U-Net architecture. This architecture describes and autoencoder-style network using convolutions to down and up sample the image. To persist image data throughout the network and build up contextual information, it also makes use of skip connections that concatentate data from the encoder’s levels to decoder’s levels.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09a98573fe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09a98573fe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However, due to the nature of convolutions, the U-Net architecture is unable to form long-range spatial awareness. This limits its capabilities making it </a:t>
            </a:r>
            <a:r>
              <a:rPr lang="en"/>
              <a:t>susceptible</a:t>
            </a:r>
            <a:r>
              <a:rPr lang="en"/>
              <a:t> to misclassifications such as in the case of left and right kidneys.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remedy this, multiple extensions have been integrated with the U-Net model to allow it to consider more spatial and contextual information. One such method, the use of attentions-maps first creates a heat map of the image, then allows the U-Net to process it. These techniques have been found to greatly help the model’s performance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09a98573fe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09a98573fe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However, with these many required extensions to CNN-based models, it begs the question of if a new style of neural network architecture could perform equally, if not better.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Transformers are a recent development in machine learning that introduce the concept of self-attention. This allows for network to build up latent representations of the inputs by relating every input to one another. Additionally, transformers produce outputs the same size as their inputs, allowing for </a:t>
            </a:r>
            <a:r>
              <a:rPr lang="en"/>
              <a:t>transformers</a:t>
            </a:r>
            <a:r>
              <a:rPr lang="en"/>
              <a:t> to be iteratively applied on prior outputs.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style of network has been found to be effective in natural language processing tasks with models such as GPT-3. Transformers have also been extended to be able to take in image data, performing computer vision tasks better than CNN-based models.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09a98573fe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09a98573fe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t>
            </a:r>
            <a:r>
              <a:rPr lang="en"/>
              <a:t>reference</a:t>
            </a:r>
            <a:r>
              <a:rPr lang="en"/>
              <a:t> to medical image segmentations, transformers have been successfully integrated into the U-Net architecture in several ways. The most notable is the Swin-Unet model that uses </a:t>
            </a:r>
            <a:r>
              <a:rPr lang="en"/>
              <a:t>hierarchical</a:t>
            </a:r>
            <a:r>
              <a:rPr lang="en"/>
              <a:t> vision transformers as well as patch merging and expanding layers to take in vast amount of contextual information before computing the output.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Models such as these, however, require vast amounts of computations, limiting the complexity that they can be expanded to and the use cases that can support them.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09a98573fe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09a98573fe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greatest hurdle in using </a:t>
            </a:r>
            <a:r>
              <a:rPr lang="en"/>
              <a:t>transformers</a:t>
            </a:r>
            <a:r>
              <a:rPr lang="en"/>
              <a:t> is the quadratic time complexity required by the matrix multiplication operations present in its self-attention layers central to it, with respect to the inputs.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combat this, the Perceiver architecture was put forward that </a:t>
            </a:r>
            <a:r>
              <a:rPr lang="en"/>
              <a:t>separates the inputs from the transformers. This model relies on a latent array, whose size is a hyperparmaeter, to be propagated throughout the transformers layers instead of the input array. The input array is instead merged with the latent array in a cross-attention layer. This results in a time complexity linear with respect to the inputs.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allows for more transformer layers to be stacked, allowing for deeper and more expressive latent representations of the inputs to be formed.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09a98573fe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09a98573fe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initial Perceiver architecture only outputted results with the same size as the latent array, only allowing agregations of the data to be outputted and used. This is not useful for medical image segmentations as the results are commonly the same size as the inputs.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allow for </a:t>
            </a:r>
            <a:r>
              <a:rPr lang="en">
                <a:solidFill>
                  <a:schemeClr val="dk1"/>
                </a:solidFill>
              </a:rPr>
              <a:t>generic input and output arrays, </a:t>
            </a:r>
            <a:r>
              <a:rPr lang="en"/>
              <a:t>the Perceiver IO architecture was put forward, making use of additional </a:t>
            </a:r>
            <a:r>
              <a:rPr lang="en"/>
              <a:t>cross</a:t>
            </a:r>
            <a:r>
              <a:rPr lang="en"/>
              <a:t>-attention layers in an encode-process-decode process.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880"/>
              <a:t>Application of Perceiver IO Network to Abdominal Multi-Class, Multi-Modality Medical Image Segmentation</a:t>
            </a:r>
            <a:endParaRPr sz="3880"/>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Jim Carty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Can process long-range spatial and contextual information</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Uses a deep transformer-style network</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Is generalisable to multiple modalities</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Computations do not increase drastically with modern, high-resolution scans</a:t>
            </a:r>
            <a:endParaRPr/>
          </a:p>
        </p:txBody>
      </p:sp>
      <p:sp>
        <p:nvSpPr>
          <p:cNvPr id="124" name="Google Shape;124;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Requirements: Based on the Background…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3"/>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 novelly apply the Perceiver IO architecture to biomedical image segmentations</a:t>
            </a:r>
            <a:endParaRPr/>
          </a:p>
          <a:p>
            <a:pPr indent="0" lvl="0" marL="0" rtl="0" algn="l">
              <a:spcBef>
                <a:spcPts val="1200"/>
              </a:spcBef>
              <a:spcAft>
                <a:spcPts val="1200"/>
              </a:spcAft>
              <a:buNone/>
            </a:pPr>
            <a:r>
              <a:rPr lang="en"/>
              <a:t>Evaluate this application’s effectiveness and generalisability compared to the state-of-the-art using an public, online leaderboard - AMOS22 challenge</a:t>
            </a:r>
            <a:endParaRPr/>
          </a:p>
        </p:txBody>
      </p:sp>
      <p:sp>
        <p:nvSpPr>
          <p:cNvPr id="130" name="Google Shape;130;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Requirements: Contributions of the Project</a:t>
            </a:r>
            <a:endParaRPr/>
          </a:p>
        </p:txBody>
      </p:sp>
      <p:pic>
        <p:nvPicPr>
          <p:cNvPr id="131" name="Google Shape;131;p23"/>
          <p:cNvPicPr preferRelativeResize="0"/>
          <p:nvPr/>
        </p:nvPicPr>
        <p:blipFill>
          <a:blip r:embed="rId3">
            <a:alphaModFix/>
          </a:blip>
          <a:stretch>
            <a:fillRect/>
          </a:stretch>
        </p:blipFill>
        <p:spPr>
          <a:xfrm>
            <a:off x="4745025" y="1341400"/>
            <a:ext cx="7132376" cy="2460675"/>
          </a:xfrm>
          <a:prstGeom prst="rect">
            <a:avLst/>
          </a:prstGeom>
          <a:noFill/>
          <a:ln>
            <a:noFill/>
          </a:ln>
        </p:spPr>
      </p:pic>
      <p:sp>
        <p:nvSpPr>
          <p:cNvPr id="132" name="Google Shape;132;p23"/>
          <p:cNvSpPr txBox="1"/>
          <p:nvPr/>
        </p:nvSpPr>
        <p:spPr>
          <a:xfrm>
            <a:off x="4933775" y="3802100"/>
            <a:ext cx="41526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2"/>
                </a:solidFill>
              </a:rPr>
              <a:t>Visualisation</a:t>
            </a:r>
            <a:r>
              <a:rPr lang="en" sz="1100">
                <a:solidFill>
                  <a:schemeClr val="lt2"/>
                </a:solidFill>
              </a:rPr>
              <a:t> from “</a:t>
            </a:r>
            <a:r>
              <a:rPr lang="en" sz="1100">
                <a:solidFill>
                  <a:schemeClr val="lt2"/>
                </a:solidFill>
              </a:rPr>
              <a:t>Multi-Modality Abdominal Multi-Organ Segmentation Challenge 2022</a:t>
            </a:r>
            <a:r>
              <a:rPr lang="en" sz="1100">
                <a:solidFill>
                  <a:schemeClr val="lt2"/>
                </a:solidFill>
              </a:rPr>
              <a:t>”</a:t>
            </a:r>
            <a:endParaRPr sz="1100">
              <a:solidFill>
                <a:schemeClr val="lt2"/>
              </a:solidFill>
            </a:endParaRPr>
          </a:p>
          <a:p>
            <a:pPr indent="0" lvl="0" marL="0" rtl="0" algn="l">
              <a:spcBef>
                <a:spcPts val="0"/>
              </a:spcBef>
              <a:spcAft>
                <a:spcPts val="0"/>
              </a:spcAft>
              <a:buNone/>
            </a:pPr>
            <a:r>
              <a:t/>
            </a:r>
            <a:endParaRPr sz="1100">
              <a:solidFill>
                <a:schemeClr val="lt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4"/>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Scans </a:t>
            </a:r>
            <a:r>
              <a:rPr lang="en"/>
              <a:t>processed</a:t>
            </a:r>
            <a:r>
              <a:rPr lang="en"/>
              <a:t> in multiple slabs, due to their size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Recurrent slices used to </a:t>
            </a:r>
            <a:r>
              <a:rPr lang="en"/>
              <a:t>increase</a:t>
            </a:r>
            <a:r>
              <a:rPr lang="en"/>
              <a:t> inter-slab </a:t>
            </a:r>
            <a:r>
              <a:rPr lang="en"/>
              <a:t>dependency</a:t>
            </a:r>
            <a:r>
              <a:rPr lang="en"/>
              <a:t> and attention</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Overlapping slices used to decrease noise around label edges</a:t>
            </a:r>
            <a:endParaRPr/>
          </a:p>
        </p:txBody>
      </p:sp>
      <p:sp>
        <p:nvSpPr>
          <p:cNvPr id="138" name="Google Shape;138;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Perceiver IO: Design</a:t>
            </a:r>
            <a:endParaRPr/>
          </a:p>
        </p:txBody>
      </p:sp>
      <p:pic>
        <p:nvPicPr>
          <p:cNvPr id="139" name="Google Shape;139;p24"/>
          <p:cNvPicPr preferRelativeResize="0"/>
          <p:nvPr/>
        </p:nvPicPr>
        <p:blipFill>
          <a:blip r:embed="rId3">
            <a:alphaModFix/>
          </a:blip>
          <a:stretch>
            <a:fillRect/>
          </a:stretch>
        </p:blipFill>
        <p:spPr>
          <a:xfrm>
            <a:off x="4572000" y="2155480"/>
            <a:ext cx="4260301" cy="141039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Based off of a fork of an implementation of the general architecture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Utilises PyTorch Lightning to perform training and maintain </a:t>
            </a:r>
            <a:r>
              <a:rPr lang="en"/>
              <a:t>separation</a:t>
            </a:r>
            <a:r>
              <a:rPr lang="en"/>
              <a:t> of datasets</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Extended implemented models to include segmentation-specific features</a:t>
            </a:r>
            <a:endParaRPr/>
          </a:p>
        </p:txBody>
      </p:sp>
      <p:sp>
        <p:nvSpPr>
          <p:cNvPr id="145" name="Google Shape;145;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Perceiver IO: Implementation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AMOS dataset </a:t>
            </a:r>
            <a:r>
              <a:rPr lang="en"/>
              <a:t>consists of raw CT and MRI scans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Must be preprocessed to form meaningful relations when training</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Done by coregistering all scans to the largest, and normalising intensities </a:t>
            </a:r>
            <a:endParaRPr/>
          </a:p>
        </p:txBody>
      </p:sp>
      <p:sp>
        <p:nvSpPr>
          <p:cNvPr id="151" name="Google Shape;15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 Processing: Design</a:t>
            </a:r>
            <a:endParaRPr/>
          </a:p>
        </p:txBody>
      </p:sp>
      <p:pic>
        <p:nvPicPr>
          <p:cNvPr id="152" name="Google Shape;152;p26"/>
          <p:cNvPicPr preferRelativeResize="0"/>
          <p:nvPr/>
        </p:nvPicPr>
        <p:blipFill>
          <a:blip r:embed="rId3">
            <a:alphaModFix/>
          </a:blip>
          <a:stretch>
            <a:fillRect/>
          </a:stretch>
        </p:blipFill>
        <p:spPr>
          <a:xfrm>
            <a:off x="4724400" y="1068400"/>
            <a:ext cx="4267199" cy="1848671"/>
          </a:xfrm>
          <a:prstGeom prst="rect">
            <a:avLst/>
          </a:prstGeom>
          <a:noFill/>
          <a:ln>
            <a:noFill/>
          </a:ln>
        </p:spPr>
      </p:pic>
      <p:pic>
        <p:nvPicPr>
          <p:cNvPr id="153" name="Google Shape;153;p26"/>
          <p:cNvPicPr preferRelativeResize="0"/>
          <p:nvPr/>
        </p:nvPicPr>
        <p:blipFill>
          <a:blip r:embed="rId4">
            <a:alphaModFix/>
          </a:blip>
          <a:stretch>
            <a:fillRect/>
          </a:stretch>
        </p:blipFill>
        <p:spPr>
          <a:xfrm>
            <a:off x="4727850" y="2931390"/>
            <a:ext cx="4260300" cy="163748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Integration with Perceiver IO model required building a custom data loading class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Built using abstract Lightning classes to allow for the correct dataset </a:t>
            </a:r>
            <a:r>
              <a:rPr lang="en"/>
              <a:t>splitting</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Coregistred scans were cached to dataset folder to speed up development and training times</a:t>
            </a:r>
            <a:endParaRPr/>
          </a:p>
        </p:txBody>
      </p:sp>
      <p:sp>
        <p:nvSpPr>
          <p:cNvPr id="159" name="Google Shape;15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 Processing: Implementation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Required to fairly compare Perceiver IO model to the literature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Many parameters to tune, for Perceiver IO and additional extensions for segmentation</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Suspected logarithmic increase to all parameters, however, at different rates</a:t>
            </a:r>
            <a:endParaRPr/>
          </a:p>
        </p:txBody>
      </p:sp>
      <p:sp>
        <p:nvSpPr>
          <p:cNvPr id="165" name="Google Shape;165;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Parameter Optimisation: Design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9"/>
          <p:cNvSpPr txBox="1"/>
          <p:nvPr>
            <p:ph idx="1" type="body"/>
          </p:nvPr>
        </p:nvSpPr>
        <p:spPr>
          <a:xfrm>
            <a:off x="311700" y="1152475"/>
            <a:ext cx="42603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Due to non-convexivity of hyperparameter spaces, gradient-based approaches can be ineffective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As such, the derivative-free Nevergrad optimiser was used</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Relies on an adaptive optimiser that provides a recommendation after fulfilling its budget</a:t>
            </a:r>
            <a:endParaRPr/>
          </a:p>
        </p:txBody>
      </p:sp>
      <p:sp>
        <p:nvSpPr>
          <p:cNvPr id="171" name="Google Shape;171;p29"/>
          <p:cNvSpPr txBox="1"/>
          <p:nvPr/>
        </p:nvSpPr>
        <p:spPr>
          <a:xfrm>
            <a:off x="5174975" y="4568875"/>
            <a:ext cx="41526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2"/>
                </a:solidFill>
              </a:rPr>
              <a:t>Visualisation from “</a:t>
            </a:r>
            <a:r>
              <a:rPr lang="en" sz="1100">
                <a:solidFill>
                  <a:schemeClr val="lt2"/>
                </a:solidFill>
              </a:rPr>
              <a:t>Nevergrad - A gradient-free optimization platform</a:t>
            </a:r>
            <a:r>
              <a:rPr lang="en" sz="1100">
                <a:solidFill>
                  <a:schemeClr val="lt2"/>
                </a:solidFill>
              </a:rPr>
              <a:t>”</a:t>
            </a:r>
            <a:endParaRPr sz="1100">
              <a:solidFill>
                <a:schemeClr val="lt2"/>
              </a:solidFill>
            </a:endParaRPr>
          </a:p>
          <a:p>
            <a:pPr indent="0" lvl="0" marL="0" rtl="0" algn="l">
              <a:spcBef>
                <a:spcPts val="0"/>
              </a:spcBef>
              <a:spcAft>
                <a:spcPts val="0"/>
              </a:spcAft>
              <a:buNone/>
            </a:pPr>
            <a:r>
              <a:t/>
            </a:r>
            <a:endParaRPr sz="1100">
              <a:solidFill>
                <a:schemeClr val="lt2"/>
              </a:solidFill>
            </a:endParaRPr>
          </a:p>
        </p:txBody>
      </p:sp>
      <p:sp>
        <p:nvSpPr>
          <p:cNvPr id="172" name="Google Shape;172;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Parameter Optimisation: Implementation</a:t>
            </a:r>
            <a:endParaRPr/>
          </a:p>
        </p:txBody>
      </p:sp>
      <p:pic>
        <p:nvPicPr>
          <p:cNvPr descr="_images/TwoPointsDE.gif" id="173" name="Google Shape;173;p29"/>
          <p:cNvPicPr preferRelativeResize="0"/>
          <p:nvPr/>
        </p:nvPicPr>
        <p:blipFill>
          <a:blip r:embed="rId3">
            <a:alphaModFix/>
          </a:blip>
          <a:stretch>
            <a:fillRect/>
          </a:stretch>
        </p:blipFill>
        <p:spPr>
          <a:xfrm>
            <a:off x="5327375" y="1017725"/>
            <a:ext cx="3560075" cy="3623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0"/>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Marco-averaged Dice coefficient (DSC) for describing the accuracy of the model</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Macro-averaged Hausdorff distance (HD) for describing the accuracy of the edges of the labels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79" name="Google Shape;179;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Metrics</a:t>
            </a:r>
            <a:endParaRPr/>
          </a:p>
        </p:txBody>
      </p:sp>
      <p:pic>
        <p:nvPicPr>
          <p:cNvPr id="180" name="Google Shape;180;p30"/>
          <p:cNvPicPr preferRelativeResize="0"/>
          <p:nvPr/>
        </p:nvPicPr>
        <p:blipFill>
          <a:blip r:embed="rId3">
            <a:alphaModFix/>
          </a:blip>
          <a:stretch>
            <a:fillRect/>
          </a:stretch>
        </p:blipFill>
        <p:spPr>
          <a:xfrm>
            <a:off x="4879900" y="869350"/>
            <a:ext cx="3952406" cy="1165075"/>
          </a:xfrm>
          <a:prstGeom prst="rect">
            <a:avLst/>
          </a:prstGeom>
          <a:noFill/>
          <a:ln>
            <a:noFill/>
          </a:ln>
        </p:spPr>
      </p:pic>
      <p:pic>
        <p:nvPicPr>
          <p:cNvPr id="181" name="Google Shape;181;p30"/>
          <p:cNvPicPr preferRelativeResize="0"/>
          <p:nvPr/>
        </p:nvPicPr>
        <p:blipFill>
          <a:blip r:embed="rId4">
            <a:alphaModFix/>
          </a:blip>
          <a:stretch>
            <a:fillRect/>
          </a:stretch>
        </p:blipFill>
        <p:spPr>
          <a:xfrm>
            <a:off x="5917900" y="2397175"/>
            <a:ext cx="2171700" cy="2171700"/>
          </a:xfrm>
          <a:prstGeom prst="rect">
            <a:avLst/>
          </a:prstGeom>
          <a:noFill/>
          <a:ln>
            <a:noFill/>
          </a:ln>
        </p:spPr>
      </p:pic>
      <p:sp>
        <p:nvSpPr>
          <p:cNvPr id="182" name="Google Shape;182;p30"/>
          <p:cNvSpPr txBox="1"/>
          <p:nvPr/>
        </p:nvSpPr>
        <p:spPr>
          <a:xfrm>
            <a:off x="5460850" y="4450800"/>
            <a:ext cx="4152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2"/>
                </a:solidFill>
              </a:rPr>
              <a:t>Diagram from </a:t>
            </a:r>
            <a:r>
              <a:rPr lang="en" sz="1100">
                <a:solidFill>
                  <a:schemeClr val="lt2"/>
                </a:solidFill>
              </a:rPr>
              <a:t>Hausdorff Distance” on Wikipedia</a:t>
            </a:r>
            <a:endParaRPr sz="1100">
              <a:solidFill>
                <a:schemeClr val="lt2"/>
              </a:solidFill>
            </a:endParaRPr>
          </a:p>
          <a:p>
            <a:pPr indent="0" lvl="0" marL="0" rtl="0" algn="l">
              <a:spcBef>
                <a:spcPts val="0"/>
              </a:spcBef>
              <a:spcAft>
                <a:spcPts val="0"/>
              </a:spcAft>
              <a:buNone/>
            </a:pPr>
            <a:r>
              <a:t/>
            </a:r>
            <a:endParaRPr sz="1100">
              <a:solidFill>
                <a:schemeClr val="lt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1"/>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Given a budget of 50 and with 20 training epochs for each model, validation loss decreased by 49%</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Performance did not translate to improvements in accuracy when fully trained for 350 epochs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Increased parameters and inference time by 1.2 million and 145%</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Not used for further training, however, shows effectiveness</a:t>
            </a:r>
            <a:endParaRPr/>
          </a:p>
        </p:txBody>
      </p:sp>
      <p:sp>
        <p:nvSpPr>
          <p:cNvPr id="188" name="Google Shape;188;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Parameter Optimisation</a:t>
            </a:r>
            <a:endParaRPr/>
          </a:p>
        </p:txBody>
      </p:sp>
      <p:pic>
        <p:nvPicPr>
          <p:cNvPr id="189" name="Google Shape;189;p31"/>
          <p:cNvPicPr preferRelativeResize="0"/>
          <p:nvPr/>
        </p:nvPicPr>
        <p:blipFill>
          <a:blip r:embed="rId3">
            <a:alphaModFix/>
          </a:blip>
          <a:stretch>
            <a:fillRect/>
          </a:stretch>
        </p:blipFill>
        <p:spPr>
          <a:xfrm>
            <a:off x="7542417" y="1777425"/>
            <a:ext cx="1601583" cy="2116125"/>
          </a:xfrm>
          <a:prstGeom prst="rect">
            <a:avLst/>
          </a:prstGeom>
          <a:noFill/>
          <a:ln>
            <a:noFill/>
          </a:ln>
        </p:spPr>
      </p:pic>
      <p:pic>
        <p:nvPicPr>
          <p:cNvPr id="190" name="Google Shape;190;p31"/>
          <p:cNvPicPr preferRelativeResize="0"/>
          <p:nvPr/>
        </p:nvPicPr>
        <p:blipFill>
          <a:blip r:embed="rId4">
            <a:alphaModFix/>
          </a:blip>
          <a:stretch>
            <a:fillRect/>
          </a:stretch>
        </p:blipFill>
        <p:spPr>
          <a:xfrm>
            <a:off x="4572000" y="1777425"/>
            <a:ext cx="2970413" cy="21161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Why?</a:t>
            </a:r>
            <a:endParaRPr/>
          </a:p>
        </p:txBody>
      </p:sp>
      <p:sp>
        <p:nvSpPr>
          <p:cNvPr id="61" name="Google Shape;61;p14"/>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a:t>Analysing segmentations is the first step towards diagnosis and treatment</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They are very costly to </a:t>
            </a:r>
            <a:r>
              <a:rPr lang="en"/>
              <a:t>produce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Automating this process would be incredibly beneficial</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Generalisability is imperative for deployment</a:t>
            </a:r>
            <a:endParaRPr/>
          </a:p>
        </p:txBody>
      </p:sp>
      <p:pic>
        <p:nvPicPr>
          <p:cNvPr id="62" name="Google Shape;62;p14"/>
          <p:cNvPicPr preferRelativeResize="0"/>
          <p:nvPr/>
        </p:nvPicPr>
        <p:blipFill>
          <a:blip r:embed="rId3">
            <a:alphaModFix/>
          </a:blip>
          <a:stretch>
            <a:fillRect/>
          </a:stretch>
        </p:blipFill>
        <p:spPr>
          <a:xfrm>
            <a:off x="5322637" y="168797"/>
            <a:ext cx="2833024" cy="2513051"/>
          </a:xfrm>
          <a:prstGeom prst="rect">
            <a:avLst/>
          </a:prstGeom>
          <a:noFill/>
          <a:ln>
            <a:noFill/>
          </a:ln>
        </p:spPr>
      </p:pic>
      <p:pic>
        <p:nvPicPr>
          <p:cNvPr id="63" name="Google Shape;63;p14"/>
          <p:cNvPicPr preferRelativeResize="0"/>
          <p:nvPr/>
        </p:nvPicPr>
        <p:blipFill>
          <a:blip r:embed="rId4">
            <a:alphaModFix/>
          </a:blip>
          <a:stretch>
            <a:fillRect/>
          </a:stretch>
        </p:blipFill>
        <p:spPr>
          <a:xfrm>
            <a:off x="4334302" y="2681850"/>
            <a:ext cx="4809702" cy="23672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2"/>
          <p:cNvSpPr txBox="1"/>
          <p:nvPr>
            <p:ph idx="1" type="body"/>
          </p:nvPr>
        </p:nvSpPr>
        <p:spPr>
          <a:xfrm>
            <a:off x="311700" y="1152475"/>
            <a:ext cx="46902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Found</a:t>
            </a:r>
            <a:r>
              <a:rPr lang="en"/>
              <a:t> to greatly improve both DSC and HD metrics when fully trained for 350 epochs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Likely due to more data available for training</a:t>
            </a:r>
            <a:endParaRPr/>
          </a:p>
          <a:p>
            <a:pPr indent="0" lvl="0" marL="457200" rtl="0" algn="l">
              <a:spcBef>
                <a:spcPts val="1200"/>
              </a:spcBef>
              <a:spcAft>
                <a:spcPts val="0"/>
              </a:spcAft>
              <a:buNone/>
            </a:pPr>
            <a:r>
              <a:rPr lang="en"/>
              <a:t>Still shows improvement and effective generalisation</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Recommended for further use and shows that Perceiver IO generalises to multi-modality data well</a:t>
            </a:r>
            <a:endParaRPr/>
          </a:p>
        </p:txBody>
      </p:sp>
      <p:sp>
        <p:nvSpPr>
          <p:cNvPr id="196" name="Google Shape;196;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Multi-Modality Generalisability</a:t>
            </a:r>
            <a:endParaRPr/>
          </a:p>
        </p:txBody>
      </p:sp>
      <p:pic>
        <p:nvPicPr>
          <p:cNvPr id="197" name="Google Shape;197;p32"/>
          <p:cNvPicPr preferRelativeResize="0"/>
          <p:nvPr/>
        </p:nvPicPr>
        <p:blipFill>
          <a:blip r:embed="rId3">
            <a:alphaModFix/>
          </a:blip>
          <a:stretch>
            <a:fillRect/>
          </a:stretch>
        </p:blipFill>
        <p:spPr>
          <a:xfrm>
            <a:off x="4726425" y="2305245"/>
            <a:ext cx="4260299" cy="75827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52"/>
              <a:buNone/>
            </a:pPr>
            <a:r>
              <a:rPr lang="en" sz="1400"/>
              <a:t>Used baseline parameter and multi-modality data</a:t>
            </a:r>
            <a:endParaRPr sz="1400"/>
          </a:p>
          <a:p>
            <a:pPr indent="0" lvl="0" marL="0" rtl="0" algn="l">
              <a:spcBef>
                <a:spcPts val="1200"/>
              </a:spcBef>
              <a:spcAft>
                <a:spcPts val="0"/>
              </a:spcAft>
              <a:buSzPts val="852"/>
              <a:buNone/>
            </a:pPr>
            <a:r>
              <a:t/>
            </a:r>
            <a:endParaRPr sz="1400"/>
          </a:p>
          <a:p>
            <a:pPr indent="0" lvl="0" marL="0" rtl="0" algn="l">
              <a:spcBef>
                <a:spcPts val="1200"/>
              </a:spcBef>
              <a:spcAft>
                <a:spcPts val="0"/>
              </a:spcAft>
              <a:buSzPts val="852"/>
              <a:buNone/>
            </a:pPr>
            <a:r>
              <a:rPr lang="en" sz="1400"/>
              <a:t>Trained until it appeared to converge; 212 epochs</a:t>
            </a:r>
            <a:endParaRPr sz="1400"/>
          </a:p>
          <a:p>
            <a:pPr indent="0" lvl="0" marL="0" rtl="0" algn="l">
              <a:spcBef>
                <a:spcPts val="1200"/>
              </a:spcBef>
              <a:spcAft>
                <a:spcPts val="0"/>
              </a:spcAft>
              <a:buSzPts val="852"/>
              <a:buNone/>
            </a:pPr>
            <a:r>
              <a:t/>
            </a:r>
            <a:endParaRPr sz="1400"/>
          </a:p>
          <a:p>
            <a:pPr indent="0" lvl="0" marL="0" rtl="0" algn="l">
              <a:spcBef>
                <a:spcPts val="1200"/>
              </a:spcBef>
              <a:spcAft>
                <a:spcPts val="0"/>
              </a:spcAft>
              <a:buSzPts val="852"/>
              <a:buNone/>
            </a:pPr>
            <a:r>
              <a:rPr lang="en" sz="1400"/>
              <a:t>Submitted to AMOS leaderboard, placing third/last</a:t>
            </a:r>
            <a:endParaRPr sz="1400"/>
          </a:p>
          <a:p>
            <a:pPr indent="0" lvl="0" marL="0" rtl="0" algn="l">
              <a:spcBef>
                <a:spcPts val="1200"/>
              </a:spcBef>
              <a:spcAft>
                <a:spcPts val="0"/>
              </a:spcAft>
              <a:buSzPts val="852"/>
              <a:buNone/>
            </a:pPr>
            <a:r>
              <a:t/>
            </a:r>
            <a:endParaRPr sz="1400"/>
          </a:p>
          <a:p>
            <a:pPr indent="0" lvl="0" marL="0" rtl="0" algn="l">
              <a:spcBef>
                <a:spcPts val="1200"/>
              </a:spcBef>
              <a:spcAft>
                <a:spcPts val="1200"/>
              </a:spcAft>
              <a:buSzPts val="852"/>
              <a:buNone/>
            </a:pPr>
            <a:r>
              <a:rPr lang="en" sz="1400"/>
              <a:t>Cannot recommend continued use of Perceiver IO currently</a:t>
            </a:r>
            <a:endParaRPr sz="1400"/>
          </a:p>
        </p:txBody>
      </p:sp>
      <p:sp>
        <p:nvSpPr>
          <p:cNvPr id="203" name="Google Shape;203;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Full-Scan Inference</a:t>
            </a:r>
            <a:endParaRPr/>
          </a:p>
        </p:txBody>
      </p:sp>
      <p:pic>
        <p:nvPicPr>
          <p:cNvPr id="204" name="Google Shape;204;p33"/>
          <p:cNvPicPr preferRelativeResize="0"/>
          <p:nvPr/>
        </p:nvPicPr>
        <p:blipFill>
          <a:blip r:embed="rId3">
            <a:alphaModFix/>
          </a:blip>
          <a:stretch>
            <a:fillRect/>
          </a:stretch>
        </p:blipFill>
        <p:spPr>
          <a:xfrm>
            <a:off x="4572000" y="923875"/>
            <a:ext cx="4453199" cy="1190675"/>
          </a:xfrm>
          <a:prstGeom prst="rect">
            <a:avLst/>
          </a:prstGeom>
          <a:noFill/>
          <a:ln>
            <a:noFill/>
          </a:ln>
        </p:spPr>
      </p:pic>
      <p:pic>
        <p:nvPicPr>
          <p:cNvPr id="205" name="Google Shape;205;p33"/>
          <p:cNvPicPr preferRelativeResize="0"/>
          <p:nvPr/>
        </p:nvPicPr>
        <p:blipFill>
          <a:blip r:embed="rId4">
            <a:alphaModFix/>
          </a:blip>
          <a:stretch>
            <a:fillRect/>
          </a:stretch>
        </p:blipFill>
        <p:spPr>
          <a:xfrm>
            <a:off x="5388675" y="2251225"/>
            <a:ext cx="2819845" cy="27241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Full-Scan Inference</a:t>
            </a:r>
            <a:endParaRPr/>
          </a:p>
        </p:txBody>
      </p:sp>
      <p:pic>
        <p:nvPicPr>
          <p:cNvPr id="211" name="Google Shape;211;p34"/>
          <p:cNvPicPr preferRelativeResize="0"/>
          <p:nvPr/>
        </p:nvPicPr>
        <p:blipFill>
          <a:blip r:embed="rId3">
            <a:alphaModFix/>
          </a:blip>
          <a:stretch>
            <a:fillRect/>
          </a:stretch>
        </p:blipFill>
        <p:spPr>
          <a:xfrm>
            <a:off x="159300" y="1462850"/>
            <a:ext cx="4234526" cy="2076251"/>
          </a:xfrm>
          <a:prstGeom prst="rect">
            <a:avLst/>
          </a:prstGeom>
          <a:noFill/>
          <a:ln>
            <a:noFill/>
          </a:ln>
        </p:spPr>
      </p:pic>
      <p:pic>
        <p:nvPicPr>
          <p:cNvPr id="212" name="Google Shape;212;p34"/>
          <p:cNvPicPr preferRelativeResize="0"/>
          <p:nvPr/>
        </p:nvPicPr>
        <p:blipFill>
          <a:blip r:embed="rId4">
            <a:alphaModFix/>
          </a:blip>
          <a:stretch>
            <a:fillRect/>
          </a:stretch>
        </p:blipFill>
        <p:spPr>
          <a:xfrm>
            <a:off x="4818925" y="1462850"/>
            <a:ext cx="4234525" cy="2068640"/>
          </a:xfrm>
          <a:prstGeom prst="rect">
            <a:avLst/>
          </a:prstGeom>
          <a:noFill/>
          <a:ln>
            <a:noFill/>
          </a:ln>
        </p:spPr>
      </p:pic>
      <p:sp>
        <p:nvSpPr>
          <p:cNvPr id="213" name="Google Shape;213;p34"/>
          <p:cNvSpPr txBox="1"/>
          <p:nvPr/>
        </p:nvSpPr>
        <p:spPr>
          <a:xfrm>
            <a:off x="220200" y="3664950"/>
            <a:ext cx="4173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Ground-truth and inferred labels centered on the liver and stomach</a:t>
            </a:r>
            <a:endParaRPr>
              <a:solidFill>
                <a:schemeClr val="lt2"/>
              </a:solidFill>
            </a:endParaRPr>
          </a:p>
        </p:txBody>
      </p:sp>
      <p:sp>
        <p:nvSpPr>
          <p:cNvPr id="214" name="Google Shape;214;p34"/>
          <p:cNvSpPr txBox="1"/>
          <p:nvPr/>
        </p:nvSpPr>
        <p:spPr>
          <a:xfrm>
            <a:off x="4818925" y="3664950"/>
            <a:ext cx="4173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Ground-truth and inferred labels centered on the kidneys</a:t>
            </a:r>
            <a:endParaRPr>
              <a:solidFill>
                <a:schemeClr val="lt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5"/>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SzPct val="47361"/>
              <a:buNone/>
            </a:pPr>
            <a:r>
              <a:rPr lang="en"/>
              <a:t>Performed on recursive and overlapping slices</a:t>
            </a:r>
            <a:endParaRPr/>
          </a:p>
          <a:p>
            <a:pPr indent="0" lvl="0" marL="0" rtl="0" algn="l">
              <a:spcBef>
                <a:spcPts val="1200"/>
              </a:spcBef>
              <a:spcAft>
                <a:spcPts val="0"/>
              </a:spcAft>
              <a:buSzPct val="47361"/>
              <a:buNone/>
            </a:pPr>
            <a:r>
              <a:t/>
            </a:r>
            <a:endParaRPr/>
          </a:p>
          <a:p>
            <a:pPr indent="0" lvl="0" marL="0" rtl="0" algn="l">
              <a:spcBef>
                <a:spcPts val="1200"/>
              </a:spcBef>
              <a:spcAft>
                <a:spcPts val="0"/>
              </a:spcAft>
              <a:buSzPct val="47361"/>
              <a:buNone/>
            </a:pPr>
            <a:r>
              <a:rPr lang="en"/>
              <a:t>Punnett square of models and metrics computed after training for 350 epochs using baseline parameters</a:t>
            </a:r>
            <a:endParaRPr/>
          </a:p>
          <a:p>
            <a:pPr indent="0" lvl="0" marL="0" rtl="0" algn="l">
              <a:spcBef>
                <a:spcPts val="1200"/>
              </a:spcBef>
              <a:spcAft>
                <a:spcPts val="0"/>
              </a:spcAft>
              <a:buSzPct val="47361"/>
              <a:buNone/>
            </a:pPr>
            <a:r>
              <a:t/>
            </a:r>
            <a:endParaRPr/>
          </a:p>
          <a:p>
            <a:pPr indent="0" lvl="0" marL="0" rtl="0" algn="l">
              <a:spcBef>
                <a:spcPts val="1200"/>
              </a:spcBef>
              <a:spcAft>
                <a:spcPts val="0"/>
              </a:spcAft>
              <a:buSzPct val="47361"/>
              <a:buNone/>
            </a:pPr>
            <a:r>
              <a:rPr lang="en"/>
              <a:t>Recursive shown to improve DSC by up to 177%; Overlapping shown to improve HD, as intended</a:t>
            </a:r>
            <a:endParaRPr/>
          </a:p>
          <a:p>
            <a:pPr indent="0" lvl="0" marL="0" rtl="0" algn="l">
              <a:spcBef>
                <a:spcPts val="1200"/>
              </a:spcBef>
              <a:spcAft>
                <a:spcPts val="0"/>
              </a:spcAft>
              <a:buSzPct val="47361"/>
              <a:buNone/>
            </a:pPr>
            <a:r>
              <a:t/>
            </a:r>
            <a:endParaRPr/>
          </a:p>
          <a:p>
            <a:pPr indent="0" lvl="0" marL="0" rtl="0" algn="l">
              <a:spcBef>
                <a:spcPts val="1200"/>
              </a:spcBef>
              <a:spcAft>
                <a:spcPts val="1200"/>
              </a:spcAft>
              <a:buSzPct val="47361"/>
              <a:buNone/>
            </a:pPr>
            <a:r>
              <a:rPr lang="en"/>
              <a:t>Would recommend continued use of recursion, not of overlapping currently</a:t>
            </a:r>
            <a:endParaRPr/>
          </a:p>
        </p:txBody>
      </p:sp>
      <p:sp>
        <p:nvSpPr>
          <p:cNvPr id="220" name="Google Shape;220;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Ablation Studies</a:t>
            </a:r>
            <a:endParaRPr/>
          </a:p>
        </p:txBody>
      </p:sp>
      <p:pic>
        <p:nvPicPr>
          <p:cNvPr id="221" name="Google Shape;221;p35"/>
          <p:cNvPicPr preferRelativeResize="0"/>
          <p:nvPr/>
        </p:nvPicPr>
        <p:blipFill>
          <a:blip r:embed="rId3">
            <a:alphaModFix/>
          </a:blip>
          <a:stretch>
            <a:fillRect/>
          </a:stretch>
        </p:blipFill>
        <p:spPr>
          <a:xfrm>
            <a:off x="4388500" y="1646016"/>
            <a:ext cx="4755499" cy="18514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6"/>
          <p:cNvSpPr txBox="1"/>
          <p:nvPr>
            <p:ph idx="1" type="body"/>
          </p:nvPr>
        </p:nvSpPr>
        <p:spPr>
          <a:xfrm>
            <a:off x="311700" y="1152475"/>
            <a:ext cx="42603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SzPts val="852"/>
              <a:buNone/>
            </a:pPr>
            <a:r>
              <a:rPr lang="en"/>
              <a:t>Perceiver IO found to still infer labels without presence of input data</a:t>
            </a:r>
            <a:endParaRPr/>
          </a:p>
          <a:p>
            <a:pPr indent="0" lvl="0" marL="0" rtl="0" algn="l">
              <a:spcBef>
                <a:spcPts val="1200"/>
              </a:spcBef>
              <a:spcAft>
                <a:spcPts val="0"/>
              </a:spcAft>
              <a:buSzPts val="852"/>
              <a:buNone/>
            </a:pPr>
            <a:r>
              <a:t/>
            </a:r>
            <a:endParaRPr/>
          </a:p>
          <a:p>
            <a:pPr indent="0" lvl="0" marL="0" rtl="0" algn="l">
              <a:spcBef>
                <a:spcPts val="1200"/>
              </a:spcBef>
              <a:spcAft>
                <a:spcPts val="0"/>
              </a:spcAft>
              <a:buSzPts val="852"/>
              <a:buNone/>
            </a:pPr>
            <a:r>
              <a:rPr lang="en"/>
              <a:t>Labels are commonly in correct locations</a:t>
            </a:r>
            <a:endParaRPr/>
          </a:p>
          <a:p>
            <a:pPr indent="0" lvl="0" marL="0" rtl="0" algn="l">
              <a:spcBef>
                <a:spcPts val="1200"/>
              </a:spcBef>
              <a:spcAft>
                <a:spcPts val="0"/>
              </a:spcAft>
              <a:buSzPts val="852"/>
              <a:buNone/>
            </a:pPr>
            <a:r>
              <a:t/>
            </a:r>
            <a:endParaRPr/>
          </a:p>
          <a:p>
            <a:pPr indent="0" lvl="0" marL="0" rtl="0" algn="l">
              <a:spcBef>
                <a:spcPts val="1200"/>
              </a:spcBef>
              <a:spcAft>
                <a:spcPts val="1200"/>
              </a:spcAft>
              <a:buSzPts val="852"/>
              <a:buNone/>
            </a:pPr>
            <a:r>
              <a:rPr lang="en"/>
              <a:t>Possibly shows that Perceiver network is learning the </a:t>
            </a:r>
            <a:r>
              <a:rPr lang="en"/>
              <a:t>natural </a:t>
            </a:r>
            <a:r>
              <a:rPr lang="en"/>
              <a:t>and probable topology of humans</a:t>
            </a:r>
            <a:endParaRPr/>
          </a:p>
        </p:txBody>
      </p:sp>
      <p:sp>
        <p:nvSpPr>
          <p:cNvPr id="227" name="Google Shape;227;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Additional Observations</a:t>
            </a:r>
            <a:endParaRPr/>
          </a:p>
        </p:txBody>
      </p:sp>
      <p:pic>
        <p:nvPicPr>
          <p:cNvPr id="228" name="Google Shape;228;p36"/>
          <p:cNvPicPr preferRelativeResize="0"/>
          <p:nvPr/>
        </p:nvPicPr>
        <p:blipFill>
          <a:blip r:embed="rId3">
            <a:alphaModFix/>
          </a:blip>
          <a:stretch>
            <a:fillRect/>
          </a:stretch>
        </p:blipFill>
        <p:spPr>
          <a:xfrm>
            <a:off x="4572000" y="1404150"/>
            <a:ext cx="4462252" cy="26382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SzPct val="47361"/>
              <a:buNone/>
            </a:pPr>
            <a:r>
              <a:rPr lang="en"/>
              <a:t>The Perceiver IO architecture is receptive to novel extensions and </a:t>
            </a:r>
            <a:r>
              <a:rPr lang="en"/>
              <a:t>parameter</a:t>
            </a:r>
            <a:r>
              <a:rPr lang="en"/>
              <a:t> optimisations</a:t>
            </a:r>
            <a:endParaRPr/>
          </a:p>
          <a:p>
            <a:pPr indent="0" lvl="0" marL="0" rtl="0" algn="l">
              <a:spcBef>
                <a:spcPts val="1200"/>
              </a:spcBef>
              <a:spcAft>
                <a:spcPts val="0"/>
              </a:spcAft>
              <a:buSzPct val="47361"/>
              <a:buNone/>
            </a:pPr>
            <a:r>
              <a:t/>
            </a:r>
            <a:endParaRPr/>
          </a:p>
          <a:p>
            <a:pPr indent="0" lvl="0" marL="0" rtl="0" algn="l">
              <a:spcBef>
                <a:spcPts val="1200"/>
              </a:spcBef>
              <a:spcAft>
                <a:spcPts val="0"/>
              </a:spcAft>
              <a:buSzPct val="47361"/>
              <a:buNone/>
            </a:pPr>
            <a:r>
              <a:rPr lang="en"/>
              <a:t>It is also capable of creating meaningful segmentations and powerful latent representations of the human body</a:t>
            </a:r>
            <a:endParaRPr/>
          </a:p>
          <a:p>
            <a:pPr indent="0" lvl="0" marL="0" rtl="0" algn="l">
              <a:spcBef>
                <a:spcPts val="1200"/>
              </a:spcBef>
              <a:spcAft>
                <a:spcPts val="0"/>
              </a:spcAft>
              <a:buSzPct val="47361"/>
              <a:buNone/>
            </a:pPr>
            <a:r>
              <a:t/>
            </a:r>
            <a:endParaRPr/>
          </a:p>
          <a:p>
            <a:pPr indent="0" lvl="0" marL="0" rtl="0" algn="l">
              <a:spcBef>
                <a:spcPts val="1200"/>
              </a:spcBef>
              <a:spcAft>
                <a:spcPts val="0"/>
              </a:spcAft>
              <a:buSzPct val="47361"/>
              <a:buNone/>
            </a:pPr>
            <a:r>
              <a:rPr lang="en"/>
              <a:t>Not effective as a standalone system for the task</a:t>
            </a:r>
            <a:endParaRPr/>
          </a:p>
          <a:p>
            <a:pPr indent="0" lvl="0" marL="0" rtl="0" algn="l">
              <a:spcBef>
                <a:spcPts val="1200"/>
              </a:spcBef>
              <a:spcAft>
                <a:spcPts val="0"/>
              </a:spcAft>
              <a:buSzPct val="47361"/>
              <a:buNone/>
            </a:pPr>
            <a:r>
              <a:t/>
            </a:r>
            <a:endParaRPr/>
          </a:p>
          <a:p>
            <a:pPr indent="0" lvl="0" marL="0" rtl="0" algn="l">
              <a:spcBef>
                <a:spcPts val="1200"/>
              </a:spcBef>
              <a:spcAft>
                <a:spcPts val="1200"/>
              </a:spcAft>
              <a:buSzPct val="47361"/>
              <a:buNone/>
            </a:pPr>
            <a:r>
              <a:rPr lang="en"/>
              <a:t>This paper is a successful exploratory work, confirming the need to </a:t>
            </a:r>
            <a:r>
              <a:rPr lang="en"/>
              <a:t>investigate</a:t>
            </a:r>
            <a:r>
              <a:rPr lang="en"/>
              <a:t> Perceiver IO further</a:t>
            </a:r>
            <a:endParaRPr/>
          </a:p>
        </p:txBody>
      </p:sp>
      <p:sp>
        <p:nvSpPr>
          <p:cNvPr id="234" name="Google Shape;234;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SzPct val="47361"/>
              <a:buNone/>
            </a:pPr>
            <a:r>
              <a:rPr lang="en"/>
              <a:t>The areas that could be further investigated based on this paper include:</a:t>
            </a:r>
            <a:endParaRPr/>
          </a:p>
          <a:p>
            <a:pPr indent="0" lvl="0" marL="0" rtl="0" algn="l">
              <a:spcBef>
                <a:spcPts val="1200"/>
              </a:spcBef>
              <a:spcAft>
                <a:spcPts val="0"/>
              </a:spcAft>
              <a:buSzPct val="47361"/>
              <a:buNone/>
            </a:pPr>
            <a:r>
              <a:t/>
            </a:r>
            <a:endParaRPr/>
          </a:p>
          <a:p>
            <a:pPr indent="0" lvl="0" marL="0" rtl="0" algn="l">
              <a:spcBef>
                <a:spcPts val="1200"/>
              </a:spcBef>
              <a:spcAft>
                <a:spcPts val="0"/>
              </a:spcAft>
              <a:buSzPct val="47361"/>
              <a:buNone/>
            </a:pPr>
            <a:r>
              <a:rPr lang="en"/>
              <a:t>Building </a:t>
            </a:r>
            <a:r>
              <a:rPr lang="en"/>
              <a:t>hierarchical</a:t>
            </a:r>
            <a:r>
              <a:rPr lang="en"/>
              <a:t> Perceiver IO modules, as seen in Swin-UNet</a:t>
            </a:r>
            <a:endParaRPr/>
          </a:p>
          <a:p>
            <a:pPr indent="0" lvl="0" marL="0" rtl="0" algn="l">
              <a:spcBef>
                <a:spcPts val="1200"/>
              </a:spcBef>
              <a:spcAft>
                <a:spcPts val="0"/>
              </a:spcAft>
              <a:buSzPct val="47361"/>
              <a:buNone/>
            </a:pPr>
            <a:r>
              <a:rPr lang="en"/>
              <a:t>Integrating Perceiver IO with U-Net - generic outputs would allow for a complete </a:t>
            </a:r>
            <a:r>
              <a:rPr lang="en"/>
              <a:t>persistence</a:t>
            </a:r>
            <a:r>
              <a:rPr lang="en"/>
              <a:t> of latent representations i.e without the need additional steps </a:t>
            </a:r>
            <a:r>
              <a:rPr lang="en"/>
              <a:t>between</a:t>
            </a:r>
            <a:r>
              <a:rPr lang="en"/>
              <a:t> layers</a:t>
            </a:r>
            <a:endParaRPr/>
          </a:p>
          <a:p>
            <a:pPr indent="0" lvl="0" marL="0" rtl="0" algn="l">
              <a:spcBef>
                <a:spcPts val="1200"/>
              </a:spcBef>
              <a:spcAft>
                <a:spcPts val="0"/>
              </a:spcAft>
              <a:buSzPct val="47361"/>
              <a:buNone/>
            </a:pPr>
            <a:r>
              <a:rPr lang="en"/>
              <a:t>Performing further studies on U-Net style extensions, such as per-level recursion on the Perceiver IO U-Net</a:t>
            </a:r>
            <a:endParaRPr/>
          </a:p>
          <a:p>
            <a:pPr indent="0" lvl="0" marL="0" rtl="0" algn="l">
              <a:spcBef>
                <a:spcPts val="1200"/>
              </a:spcBef>
              <a:spcAft>
                <a:spcPts val="0"/>
              </a:spcAft>
              <a:buSzPct val="47361"/>
              <a:buNone/>
            </a:pPr>
            <a:r>
              <a:rPr lang="en"/>
              <a:t>Training and use of a second averserial model to reject inauthentic segmentations</a:t>
            </a:r>
            <a:endParaRPr/>
          </a:p>
          <a:p>
            <a:pPr indent="0" lvl="0" marL="0" rtl="0" algn="l">
              <a:spcBef>
                <a:spcPts val="1200"/>
              </a:spcBef>
              <a:spcAft>
                <a:spcPts val="1200"/>
              </a:spcAft>
              <a:buSzPct val="47361"/>
              <a:buNone/>
            </a:pPr>
            <a:r>
              <a:rPr lang="en"/>
              <a:t>Further extensions to biomedical image preprocessing to make up for the scarcity of data</a:t>
            </a:r>
            <a:endParaRPr/>
          </a:p>
        </p:txBody>
      </p:sp>
      <p:sp>
        <p:nvSpPr>
          <p:cNvPr id="240" name="Google Shape;240;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 </a:t>
            </a:r>
            <a:r>
              <a:rPr lang="en"/>
              <a:t>Classical Approaches</a:t>
            </a:r>
            <a:endParaRPr/>
          </a:p>
        </p:txBody>
      </p:sp>
      <p:sp>
        <p:nvSpPr>
          <p:cNvPr id="69" name="Google Shape;69;p15"/>
          <p:cNvSpPr txBox="1"/>
          <p:nvPr>
            <p:ph idx="1" type="body"/>
          </p:nvPr>
        </p:nvSpPr>
        <p:spPr>
          <a:xfrm>
            <a:off x="311700" y="1152475"/>
            <a:ext cx="42603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Initially, this seems simple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Should be able to multi-threshold the image or use a technique like k-means clustering</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Classical techniques perform poorly in practice</a:t>
            </a:r>
            <a:endParaRPr/>
          </a:p>
          <a:p>
            <a:pPr indent="0" lvl="0" marL="0" rtl="0" algn="l">
              <a:spcBef>
                <a:spcPts val="1200"/>
              </a:spcBef>
              <a:spcAft>
                <a:spcPts val="1200"/>
              </a:spcAft>
              <a:buNone/>
            </a:pPr>
            <a:r>
              <a:rPr lang="en"/>
              <a:t>	Particularly susceptible to noise</a:t>
            </a:r>
            <a:endParaRPr/>
          </a:p>
        </p:txBody>
      </p:sp>
      <p:pic>
        <p:nvPicPr>
          <p:cNvPr id="70" name="Google Shape;70;p15"/>
          <p:cNvPicPr preferRelativeResize="0"/>
          <p:nvPr/>
        </p:nvPicPr>
        <p:blipFill>
          <a:blip r:embed="rId3">
            <a:alphaModFix/>
          </a:blip>
          <a:stretch>
            <a:fillRect/>
          </a:stretch>
        </p:blipFill>
        <p:spPr>
          <a:xfrm>
            <a:off x="4572000" y="995575"/>
            <a:ext cx="4267201" cy="380189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 </a:t>
            </a:r>
            <a:r>
              <a:rPr lang="en"/>
              <a:t>Convolutional Neural Networks</a:t>
            </a:r>
            <a:endParaRPr/>
          </a:p>
        </p:txBody>
      </p:sp>
      <p:sp>
        <p:nvSpPr>
          <p:cNvPr id="76" name="Google Shape;76;p16"/>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More generalisable and intelligent solutions needed</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CNNs have proven success in computer vision field</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Utilised in biomedical segmentation in the form of the U-Net architecture</a:t>
            </a:r>
            <a:endParaRPr/>
          </a:p>
          <a:p>
            <a:pPr indent="0" lvl="0" marL="0" rtl="0" algn="l">
              <a:spcBef>
                <a:spcPts val="1200"/>
              </a:spcBef>
              <a:spcAft>
                <a:spcPts val="1200"/>
              </a:spcAft>
              <a:buNone/>
            </a:pPr>
            <a:r>
              <a:rPr lang="en"/>
              <a:t>	Impressive accuracy when inferencing</a:t>
            </a:r>
            <a:endParaRPr/>
          </a:p>
        </p:txBody>
      </p:sp>
      <p:pic>
        <p:nvPicPr>
          <p:cNvPr id="77" name="Google Shape;77;p16"/>
          <p:cNvPicPr preferRelativeResize="0"/>
          <p:nvPr/>
        </p:nvPicPr>
        <p:blipFill>
          <a:blip r:embed="rId3">
            <a:alphaModFix/>
          </a:blip>
          <a:stretch>
            <a:fillRect/>
          </a:stretch>
        </p:blipFill>
        <p:spPr>
          <a:xfrm>
            <a:off x="4705350" y="1290025"/>
            <a:ext cx="4267202" cy="2830138"/>
          </a:xfrm>
          <a:prstGeom prst="rect">
            <a:avLst/>
          </a:prstGeom>
          <a:noFill/>
          <a:ln>
            <a:noFill/>
          </a:ln>
        </p:spPr>
      </p:pic>
      <p:sp>
        <p:nvSpPr>
          <p:cNvPr id="78" name="Google Shape;78;p16"/>
          <p:cNvSpPr txBox="1"/>
          <p:nvPr/>
        </p:nvSpPr>
        <p:spPr>
          <a:xfrm>
            <a:off x="4902675" y="4031600"/>
            <a:ext cx="41526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2"/>
                </a:solidFill>
              </a:rPr>
              <a:t>Diagram from “U-net: Convolutional networks for biomedical image segmentation”</a:t>
            </a:r>
            <a:endParaRPr sz="1100">
              <a:solidFill>
                <a:schemeClr val="lt2"/>
              </a:solidFill>
            </a:endParaRPr>
          </a:p>
          <a:p>
            <a:pPr indent="0" lvl="0" marL="0" rtl="0" algn="l">
              <a:spcBef>
                <a:spcPts val="0"/>
              </a:spcBef>
              <a:spcAft>
                <a:spcPts val="0"/>
              </a:spcAft>
              <a:buNone/>
            </a:pPr>
            <a:r>
              <a:t/>
            </a:r>
            <a:endParaRPr sz="1100">
              <a:solidFill>
                <a:schemeClr val="lt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 </a:t>
            </a:r>
            <a:r>
              <a:rPr lang="en"/>
              <a:t>Spatial Awareness</a:t>
            </a:r>
            <a:endParaRPr/>
          </a:p>
        </p:txBody>
      </p:sp>
      <p:sp>
        <p:nvSpPr>
          <p:cNvPr id="84" name="Google Shape;84;p17"/>
          <p:cNvSpPr txBox="1"/>
          <p:nvPr>
            <p:ph idx="1" type="body"/>
          </p:nvPr>
        </p:nvSpPr>
        <p:spPr>
          <a:xfrm>
            <a:off x="311700" y="1152475"/>
            <a:ext cx="42603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Due to the nature of convolutions, the U-Net architecture cannot consider long-range spatial dependencies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Multiple extensions to allow it to do so: e.g recursion and attention maps</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Proven to improve the performance of U-Net</a:t>
            </a:r>
            <a:endParaRPr/>
          </a:p>
        </p:txBody>
      </p:sp>
      <p:pic>
        <p:nvPicPr>
          <p:cNvPr id="85" name="Google Shape;85;p17"/>
          <p:cNvPicPr preferRelativeResize="0"/>
          <p:nvPr/>
        </p:nvPicPr>
        <p:blipFill>
          <a:blip r:embed="rId3">
            <a:alphaModFix/>
          </a:blip>
          <a:stretch>
            <a:fillRect/>
          </a:stretch>
        </p:blipFill>
        <p:spPr>
          <a:xfrm>
            <a:off x="4724400" y="1007925"/>
            <a:ext cx="4267200" cy="3256845"/>
          </a:xfrm>
          <a:prstGeom prst="rect">
            <a:avLst/>
          </a:prstGeom>
          <a:noFill/>
          <a:ln>
            <a:noFill/>
          </a:ln>
        </p:spPr>
      </p:pic>
      <p:sp>
        <p:nvSpPr>
          <p:cNvPr id="86" name="Google Shape;86;p17"/>
          <p:cNvSpPr txBox="1"/>
          <p:nvPr/>
        </p:nvSpPr>
        <p:spPr>
          <a:xfrm>
            <a:off x="4902675" y="4184000"/>
            <a:ext cx="41526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2"/>
                </a:solidFill>
              </a:rPr>
              <a:t>Diagram from “</a:t>
            </a:r>
            <a:r>
              <a:rPr lang="en" sz="1100">
                <a:solidFill>
                  <a:schemeClr val="lt2"/>
                </a:solidFill>
              </a:rPr>
              <a:t>Multi-Task Learning With Coarse Priors for Robust Part-Aware Person Re-Identification</a:t>
            </a:r>
            <a:r>
              <a:rPr lang="en" sz="1100">
                <a:solidFill>
                  <a:schemeClr val="lt2"/>
                </a:solidFill>
              </a:rPr>
              <a:t>”</a:t>
            </a:r>
            <a:endParaRPr sz="1100">
              <a:solidFill>
                <a:schemeClr val="lt2"/>
              </a:solidFill>
            </a:endParaRPr>
          </a:p>
          <a:p>
            <a:pPr indent="0" lvl="0" marL="0" rtl="0" algn="l">
              <a:spcBef>
                <a:spcPts val="0"/>
              </a:spcBef>
              <a:spcAft>
                <a:spcPts val="0"/>
              </a:spcAft>
              <a:buNone/>
            </a:pPr>
            <a:r>
              <a:t/>
            </a:r>
            <a:endParaRPr sz="1100">
              <a:solidFill>
                <a:schemeClr val="lt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Introduces the concept of making the inputs attend to themselves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Operates by building up latent representations of the inputs, reliant on themself</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Successes found seen in NLP and CV</a:t>
            </a:r>
            <a:endParaRPr/>
          </a:p>
        </p:txBody>
      </p:sp>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 Transformers</a:t>
            </a:r>
            <a:endParaRPr/>
          </a:p>
        </p:txBody>
      </p:sp>
      <p:pic>
        <p:nvPicPr>
          <p:cNvPr id="93" name="Google Shape;93;p18"/>
          <p:cNvPicPr preferRelativeResize="0"/>
          <p:nvPr/>
        </p:nvPicPr>
        <p:blipFill>
          <a:blip r:embed="rId3">
            <a:alphaModFix/>
          </a:blip>
          <a:stretch>
            <a:fillRect/>
          </a:stretch>
        </p:blipFill>
        <p:spPr>
          <a:xfrm>
            <a:off x="4572000" y="976500"/>
            <a:ext cx="4267198" cy="3060611"/>
          </a:xfrm>
          <a:prstGeom prst="rect">
            <a:avLst/>
          </a:prstGeom>
          <a:noFill/>
          <a:ln>
            <a:noFill/>
          </a:ln>
        </p:spPr>
      </p:pic>
      <p:sp>
        <p:nvSpPr>
          <p:cNvPr id="94" name="Google Shape;94;p18"/>
          <p:cNvSpPr txBox="1"/>
          <p:nvPr/>
        </p:nvSpPr>
        <p:spPr>
          <a:xfrm>
            <a:off x="4902675" y="4031600"/>
            <a:ext cx="41526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2"/>
                </a:solidFill>
              </a:rPr>
              <a:t>Diagram from “</a:t>
            </a:r>
            <a:r>
              <a:rPr lang="en" sz="1100">
                <a:solidFill>
                  <a:schemeClr val="lt2"/>
                </a:solidFill>
              </a:rPr>
              <a:t>An Image is Worth 16x16 Words: Transformers for Image Recognition at Scale”</a:t>
            </a:r>
            <a:endParaRPr sz="1100">
              <a:solidFill>
                <a:schemeClr val="lt2"/>
              </a:solidFill>
            </a:endParaRPr>
          </a:p>
          <a:p>
            <a:pPr indent="0" lvl="0" marL="0" rtl="0" algn="l">
              <a:spcBef>
                <a:spcPts val="0"/>
              </a:spcBef>
              <a:spcAft>
                <a:spcPts val="0"/>
              </a:spcAft>
              <a:buNone/>
            </a:pPr>
            <a:r>
              <a:t/>
            </a:r>
            <a:endParaRPr sz="1100">
              <a:solidFill>
                <a:schemeClr val="lt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nvSpPr>
        <p:spPr>
          <a:xfrm>
            <a:off x="4915000" y="4542550"/>
            <a:ext cx="41526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2"/>
                </a:solidFill>
              </a:rPr>
              <a:t>Diagram from “</a:t>
            </a:r>
            <a:r>
              <a:rPr lang="en" sz="1100">
                <a:solidFill>
                  <a:schemeClr val="lt2"/>
                </a:solidFill>
              </a:rPr>
              <a:t>Swin-unet: Unet-like pure transformer for medical image segmentation</a:t>
            </a:r>
            <a:r>
              <a:rPr lang="en" sz="1100">
                <a:solidFill>
                  <a:schemeClr val="lt2"/>
                </a:solidFill>
              </a:rPr>
              <a:t>”</a:t>
            </a:r>
            <a:endParaRPr sz="1100">
              <a:solidFill>
                <a:schemeClr val="lt2"/>
              </a:solidFill>
            </a:endParaRPr>
          </a:p>
          <a:p>
            <a:pPr indent="0" lvl="0" marL="0" rtl="0" algn="l">
              <a:spcBef>
                <a:spcPts val="0"/>
              </a:spcBef>
              <a:spcAft>
                <a:spcPts val="0"/>
              </a:spcAft>
              <a:buNone/>
            </a:pPr>
            <a:r>
              <a:t/>
            </a:r>
            <a:endParaRPr sz="1100">
              <a:solidFill>
                <a:schemeClr val="lt2"/>
              </a:solidFill>
            </a:endParaRPr>
          </a:p>
        </p:txBody>
      </p:sp>
      <p:sp>
        <p:nvSpPr>
          <p:cNvPr id="100" name="Google Shape;100;p19"/>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Successfully applied to biomedical segmentation </a:t>
            </a:r>
            <a:r>
              <a:rPr lang="en"/>
              <a:t>through </a:t>
            </a:r>
            <a:r>
              <a:rPr lang="en"/>
              <a:t>U-Net style models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However, more complex networks require more computations</a:t>
            </a:r>
            <a:endParaRPr/>
          </a:p>
          <a:p>
            <a:pPr indent="457200" lvl="0" marL="0" rtl="0" algn="l">
              <a:spcBef>
                <a:spcPts val="1200"/>
              </a:spcBef>
              <a:spcAft>
                <a:spcPts val="1200"/>
              </a:spcAft>
              <a:buNone/>
            </a:pPr>
            <a:r>
              <a:rPr lang="en"/>
              <a:t>Especially true for transformers</a:t>
            </a:r>
            <a:endParaRPr/>
          </a:p>
        </p:txBody>
      </p:sp>
      <p:sp>
        <p:nvSpPr>
          <p:cNvPr id="101" name="Google Shape;101;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 Transformers in Biomedical Segmentation</a:t>
            </a:r>
            <a:endParaRPr/>
          </a:p>
        </p:txBody>
      </p:sp>
      <p:pic>
        <p:nvPicPr>
          <p:cNvPr id="102" name="Google Shape;102;p19"/>
          <p:cNvPicPr preferRelativeResize="0"/>
          <p:nvPr/>
        </p:nvPicPr>
        <p:blipFill>
          <a:blip r:embed="rId3">
            <a:alphaModFix/>
          </a:blip>
          <a:stretch>
            <a:fillRect/>
          </a:stretch>
        </p:blipFill>
        <p:spPr>
          <a:xfrm>
            <a:off x="4993650" y="950199"/>
            <a:ext cx="3709926" cy="361867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Time complexity largely stems from the quadratic time to compute its self-attentions w.r.t to the inputs - O(LM</a:t>
            </a:r>
            <a:r>
              <a:rPr baseline="30000" lang="en"/>
              <a:t>2</a:t>
            </a:r>
            <a:r>
              <a:rPr lang="en"/>
              <a:t>)</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Perceiver architecture proposed that allows for generalisable linear time complexity w.r.t the inputs - O(MN + LN</a:t>
            </a:r>
            <a:r>
              <a:rPr baseline="30000" lang="en"/>
              <a:t>2</a:t>
            </a:r>
            <a:r>
              <a:rPr lang="en"/>
              <a:t>)</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Uses a </a:t>
            </a:r>
            <a:r>
              <a:rPr lang="en"/>
              <a:t>independent</a:t>
            </a:r>
            <a:r>
              <a:rPr lang="en"/>
              <a:t> latent array as transformer layer inputs/outputs</a:t>
            </a:r>
            <a:endParaRPr/>
          </a:p>
        </p:txBody>
      </p:sp>
      <p:sp>
        <p:nvSpPr>
          <p:cNvPr id="108" name="Google Shape;108;p20"/>
          <p:cNvSpPr txBox="1"/>
          <p:nvPr/>
        </p:nvSpPr>
        <p:spPr>
          <a:xfrm>
            <a:off x="4908300" y="3257550"/>
            <a:ext cx="41526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2"/>
                </a:solidFill>
              </a:rPr>
              <a:t>Diagram from “</a:t>
            </a:r>
            <a:r>
              <a:rPr lang="en" sz="1100">
                <a:solidFill>
                  <a:schemeClr val="lt2"/>
                </a:solidFill>
              </a:rPr>
              <a:t>Perceiver: General perception with iterative attention</a:t>
            </a:r>
            <a:r>
              <a:rPr lang="en" sz="1100">
                <a:solidFill>
                  <a:schemeClr val="lt2"/>
                </a:solidFill>
              </a:rPr>
              <a:t>”</a:t>
            </a:r>
            <a:endParaRPr sz="1100">
              <a:solidFill>
                <a:schemeClr val="lt2"/>
              </a:solidFill>
            </a:endParaRPr>
          </a:p>
          <a:p>
            <a:pPr indent="0" lvl="0" marL="0" rtl="0" algn="l">
              <a:spcBef>
                <a:spcPts val="0"/>
              </a:spcBef>
              <a:spcAft>
                <a:spcPts val="0"/>
              </a:spcAft>
              <a:buNone/>
            </a:pPr>
            <a:r>
              <a:t/>
            </a:r>
            <a:endParaRPr sz="1100">
              <a:solidFill>
                <a:schemeClr val="lt2"/>
              </a:solidFill>
            </a:endParaRPr>
          </a:p>
        </p:txBody>
      </p:sp>
      <p:sp>
        <p:nvSpPr>
          <p:cNvPr id="109" name="Google Shape;10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 Perceiver</a:t>
            </a:r>
            <a:endParaRPr/>
          </a:p>
        </p:txBody>
      </p:sp>
      <p:pic>
        <p:nvPicPr>
          <p:cNvPr id="110" name="Google Shape;110;p20"/>
          <p:cNvPicPr preferRelativeResize="0"/>
          <p:nvPr/>
        </p:nvPicPr>
        <p:blipFill>
          <a:blip r:embed="rId3">
            <a:alphaModFix/>
          </a:blip>
          <a:stretch>
            <a:fillRect/>
          </a:stretch>
        </p:blipFill>
        <p:spPr>
          <a:xfrm>
            <a:off x="4572000" y="1809750"/>
            <a:ext cx="4572001" cy="143097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idx="1" type="body"/>
          </p:nvPr>
        </p:nvSpPr>
        <p:spPr>
          <a:xfrm>
            <a:off x="311700" y="1152475"/>
            <a:ext cx="42603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Perceiver architecture only allows for results aggregated from the latent array</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Segmentations require outputs at least of the inputted scan</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Perceiver IO describes an encode, process, decode architecture to allow for </a:t>
            </a:r>
            <a:r>
              <a:rPr lang="en"/>
              <a:t>genetically</a:t>
            </a:r>
            <a:r>
              <a:rPr lang="en"/>
              <a:t> sized inputs and outputs </a:t>
            </a:r>
            <a:endParaRPr/>
          </a:p>
        </p:txBody>
      </p:sp>
      <p:sp>
        <p:nvSpPr>
          <p:cNvPr id="116" name="Google Shape;116;p21"/>
          <p:cNvSpPr txBox="1"/>
          <p:nvPr/>
        </p:nvSpPr>
        <p:spPr>
          <a:xfrm>
            <a:off x="4679700" y="3333750"/>
            <a:ext cx="41526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2"/>
                </a:solidFill>
              </a:rPr>
              <a:t>Diagram from “P</a:t>
            </a:r>
            <a:r>
              <a:rPr lang="en" sz="1100">
                <a:solidFill>
                  <a:schemeClr val="lt2"/>
                </a:solidFill>
              </a:rPr>
              <a:t>erceiver IO: A general architecture for structured inputs &amp; outputs</a:t>
            </a:r>
            <a:r>
              <a:rPr lang="en" sz="1100">
                <a:solidFill>
                  <a:schemeClr val="lt2"/>
                </a:solidFill>
              </a:rPr>
              <a:t>”</a:t>
            </a:r>
            <a:endParaRPr sz="1100">
              <a:solidFill>
                <a:schemeClr val="lt2"/>
              </a:solidFill>
            </a:endParaRPr>
          </a:p>
          <a:p>
            <a:pPr indent="0" lvl="0" marL="0" rtl="0" algn="l">
              <a:spcBef>
                <a:spcPts val="0"/>
              </a:spcBef>
              <a:spcAft>
                <a:spcPts val="0"/>
              </a:spcAft>
              <a:buNone/>
            </a:pPr>
            <a:r>
              <a:t/>
            </a:r>
            <a:endParaRPr sz="1100">
              <a:solidFill>
                <a:schemeClr val="lt2"/>
              </a:solidFill>
            </a:endParaRPr>
          </a:p>
        </p:txBody>
      </p:sp>
      <p:sp>
        <p:nvSpPr>
          <p:cNvPr id="117" name="Google Shape;11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 Perceiver IO</a:t>
            </a:r>
            <a:endParaRPr/>
          </a:p>
        </p:txBody>
      </p:sp>
      <p:pic>
        <p:nvPicPr>
          <p:cNvPr id="118" name="Google Shape;118;p21"/>
          <p:cNvPicPr preferRelativeResize="0"/>
          <p:nvPr/>
        </p:nvPicPr>
        <p:blipFill>
          <a:blip r:embed="rId3">
            <a:alphaModFix/>
          </a:blip>
          <a:stretch>
            <a:fillRect/>
          </a:stretch>
        </p:blipFill>
        <p:spPr>
          <a:xfrm>
            <a:off x="4572000" y="1469817"/>
            <a:ext cx="4572002" cy="186393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